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4D2EA-0AE3-261E-BD69-77275E86E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DA5701-1880-58D4-3728-01A58AB11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20687D-DD18-4FDC-D36C-06C473EEF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7D3117-600A-5AD6-778E-4511E170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69C2FA-22DB-B579-129F-8AA38E8D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74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6334D-90D2-A8FC-BCED-197D96BC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086E56-58A6-3788-07CF-4A36A9AD9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773308-5931-69A5-84ED-0C6EE2068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B4C6D1-441D-E0F9-2E8F-15C6C33D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8C7543-31C6-9A8C-171A-C82D8ECD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69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06C011-0145-9460-BDC7-4A35B9E29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12C5A2-24F4-EC57-0829-CAA2D4007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B19B40-710C-07A4-CE38-799D0343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06874-268E-3008-5753-2048EEFFE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E1E925-2FC5-EB9B-CF0F-AA539A3F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9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DD9FE7-E233-6B01-3D36-B5111542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4FF4FB-21E5-2563-C80A-998D22302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23032D-BE9C-36B5-DC67-FCCB7B468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07A4E5-5ADF-2068-0517-C478AB980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B4B63-51C8-E747-57D0-E1FB8F8E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79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FE6264-35A6-B357-8595-EEFB2BFA7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6D02A7-39A0-8E53-A2AE-FBD4F553A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84AE57-3CD4-2A03-3294-5E46F663F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AAE710-84D4-7E57-8551-1C129619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7ECAE-B39C-B4C2-A830-87B8FA63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51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BAAFC-C38F-3B1F-FA1A-A311982EA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4745AE-F629-C155-9314-37AE8FCEE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2BF7D2-7AED-299B-C521-8DCA5D381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958F5B-A395-2A1E-8D25-28BE015C8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A64660-9DE0-26BE-DD90-2AF6EABF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8F8AF5-E456-4C8D-9C7D-015D3935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145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0CD0C8-81A0-391D-57D3-B9C64F7C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2AEC95-9116-EB20-6601-FEE697550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5F96B7-F9AE-C928-5306-167AFA35E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0E9A189-1A67-256A-941A-7B944F2EE6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BF94CC6-39BA-657B-548A-52AF67661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ADE6836-D8EC-A95C-928D-3BBDD4A15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3918A7-68AD-416E-C109-2E1916E0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DA58458-C4C9-C325-53CB-61036E72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19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3D633D-5A74-CCA6-74E5-736FCD1DB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645754-EB6D-1AE3-1B47-9FEEDFFC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6BF449-7915-C0FB-7DB3-75404A92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287E6A-3B90-D443-52E8-13D2B21D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03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C40EC17-D0E9-0A41-B3EC-97163C98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A56021D-4549-9AD0-D05C-FAF3DA42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2E60BC-1B9D-4AB6-7E9B-759FF017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1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799BF7-A003-0C75-D8D4-69726E93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07AECD-3840-28B7-BA2C-D92C16C1A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EEAF76-E37C-2535-F304-EDC751745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7E27E5-3387-828F-E585-EDA5B7B7C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809252-96D3-2E3E-A40F-55CA6995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67D825-E1EA-75B0-AB1E-4C74437D1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12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EEB6D9-6C99-655E-5B76-A6C5FF21D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86F328-3F83-F701-E429-6F6A29FE2F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EE81B0-D8F8-44CA-3891-19B02CFAE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CFED70-5AF9-5795-472B-0C692B477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BC672F-C0D7-8BD5-C983-3E23B7D1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222E8D-93DE-4399-85A0-D61E4E92C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6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E1C73D-23A6-5713-2FF4-0A59A9919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6B6806-2305-433A-85F2-1BB850CDA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5B5908-BC6D-A6B7-9D92-702E9448D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FBC76-41E1-9142-AAC6-7A5DC2D6CEC0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52556E-B349-2B52-6089-1E2E25FDE6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F1C904-C6DB-C442-CBD6-038A3373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78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>
            <a:extLst>
              <a:ext uri="{FF2B5EF4-FFF2-40B4-BE49-F238E27FC236}">
                <a16:creationId xmlns:a16="http://schemas.microsoft.com/office/drawing/2014/main" id="{F3D25B9B-585A-1D52-B63F-BA8C3F597CB6}"/>
              </a:ext>
            </a:extLst>
          </p:cNvPr>
          <p:cNvSpPr/>
          <p:nvPr/>
        </p:nvSpPr>
        <p:spPr>
          <a:xfrm>
            <a:off x="893379" y="608809"/>
            <a:ext cx="10405242" cy="2820191"/>
          </a:xfrm>
          <a:prstGeom prst="roundRect">
            <a:avLst>
              <a:gd name="adj" fmla="val 811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</a:t>
            </a:r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D2134-303F-D105-66C5-704B4807EE57}"/>
              </a:ext>
            </a:extLst>
          </p:cNvPr>
          <p:cNvSpPr txBox="1"/>
          <p:nvPr/>
        </p:nvSpPr>
        <p:spPr>
          <a:xfrm>
            <a:off x="1460757" y="956445"/>
            <a:ext cx="92704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>
                <a:solidFill>
                  <a:schemeClr val="bg1"/>
                </a:solidFill>
              </a:rPr>
              <a:t>第</a:t>
            </a:r>
            <a:r>
              <a:rPr kumimoji="1" lang="en-US" altLang="ja-JP" sz="4000" b="1" dirty="0">
                <a:solidFill>
                  <a:schemeClr val="bg1"/>
                </a:solidFill>
              </a:rPr>
              <a:t>33</a:t>
            </a:r>
            <a:r>
              <a:rPr kumimoji="1" lang="ja-JP" altLang="en-US" sz="4000" b="1">
                <a:solidFill>
                  <a:schemeClr val="bg1"/>
                </a:solidFill>
              </a:rPr>
              <a:t>回</a:t>
            </a:r>
            <a:r>
              <a:rPr kumimoji="1" lang="en-US" altLang="ja-JP" sz="4000" b="1" dirty="0">
                <a:solidFill>
                  <a:schemeClr val="bg1"/>
                </a:solidFill>
              </a:rPr>
              <a:t> </a:t>
            </a:r>
            <a:r>
              <a:rPr kumimoji="1" lang="ja-JP" altLang="en-US" sz="4000" b="1">
                <a:solidFill>
                  <a:schemeClr val="bg1"/>
                </a:solidFill>
              </a:rPr>
              <a:t>日本形成外科学会</a:t>
            </a:r>
            <a:r>
              <a:rPr kumimoji="1" lang="en-US" altLang="ja-JP" sz="4000" b="1" dirty="0">
                <a:solidFill>
                  <a:schemeClr val="bg1"/>
                </a:solidFill>
              </a:rPr>
              <a:t> </a:t>
            </a:r>
            <a:r>
              <a:rPr kumimoji="1" lang="ja-JP" altLang="en-US" sz="4000" b="1">
                <a:solidFill>
                  <a:schemeClr val="bg1"/>
                </a:solidFill>
              </a:rPr>
              <a:t>基礎学術集会</a:t>
            </a:r>
            <a:endParaRPr kumimoji="1" lang="en-US" altLang="ja-JP" sz="40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4000" b="1">
                <a:solidFill>
                  <a:schemeClr val="bg1"/>
                </a:solidFill>
              </a:rPr>
              <a:t>利益相反　開示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A32AD0-2D47-F0EC-1F5D-7037B00A8C37}"/>
              </a:ext>
            </a:extLst>
          </p:cNvPr>
          <p:cNvSpPr txBox="1"/>
          <p:nvPr/>
        </p:nvSpPr>
        <p:spPr>
          <a:xfrm>
            <a:off x="4721265" y="2387606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>
                <a:solidFill>
                  <a:srgbClr val="FFFF00"/>
                </a:solidFill>
              </a:rPr>
              <a:t>所属・氏名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7F4A91-6D9A-2084-9AA6-351D13EDB305}"/>
              </a:ext>
            </a:extLst>
          </p:cNvPr>
          <p:cNvSpPr txBox="1"/>
          <p:nvPr/>
        </p:nvSpPr>
        <p:spPr>
          <a:xfrm>
            <a:off x="1100491" y="3890665"/>
            <a:ext cx="10405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>
                <a:solidFill>
                  <a:srgbClr val="002060"/>
                </a:solidFill>
                <a:ea typeface="MS PGothic" panose="020B0600070205080204" pitchFamily="34" charset="-128"/>
              </a:rPr>
              <a:t>演題発表に関連し、開示すべき利益相反関係にある企業などはありません。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4F3AA69-E0C6-26AD-E51D-CBA66F569238}"/>
              </a:ext>
            </a:extLst>
          </p:cNvPr>
          <p:cNvSpPr txBox="1"/>
          <p:nvPr/>
        </p:nvSpPr>
        <p:spPr>
          <a:xfrm>
            <a:off x="11111255" y="41945"/>
            <a:ext cx="1080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rgbClr val="7030A0"/>
                </a:solidFill>
                <a:latin typeface="Helvetica" pitchFamily="2" charset="0"/>
              </a:rPr>
              <a:t>(</a:t>
            </a:r>
            <a:r>
              <a:rPr kumimoji="1" lang="ja-JP" altLang="en-US" sz="2000" b="1">
                <a:solidFill>
                  <a:srgbClr val="7030A0"/>
                </a:solidFill>
                <a:latin typeface="Helvetica" pitchFamily="2" charset="0"/>
              </a:rPr>
              <a:t>様式</a:t>
            </a:r>
            <a:r>
              <a:rPr kumimoji="1" lang="en-US" altLang="ja-JP" sz="2000" b="1" dirty="0">
                <a:solidFill>
                  <a:srgbClr val="7030A0"/>
                </a:solidFill>
                <a:latin typeface="Helvetica" pitchFamily="2" charset="0"/>
              </a:rPr>
              <a:t> 1)</a:t>
            </a:r>
            <a:endParaRPr kumimoji="1" lang="ja-JP" altLang="en-US" sz="2000" b="1">
              <a:solidFill>
                <a:srgbClr val="7030A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9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>
            <a:extLst>
              <a:ext uri="{FF2B5EF4-FFF2-40B4-BE49-F238E27FC236}">
                <a16:creationId xmlns:a16="http://schemas.microsoft.com/office/drawing/2014/main" id="{B96DA0B8-3E35-C8C8-2967-0AC8636DB59F}"/>
              </a:ext>
            </a:extLst>
          </p:cNvPr>
          <p:cNvSpPr/>
          <p:nvPr/>
        </p:nvSpPr>
        <p:spPr>
          <a:xfrm>
            <a:off x="893379" y="608809"/>
            <a:ext cx="10405242" cy="2820191"/>
          </a:xfrm>
          <a:prstGeom prst="roundRect">
            <a:avLst>
              <a:gd name="adj" fmla="val 811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</a:t>
            </a:r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F2BCE36-1976-8531-7515-B8C7A73E6A61}"/>
              </a:ext>
            </a:extLst>
          </p:cNvPr>
          <p:cNvSpPr txBox="1"/>
          <p:nvPr/>
        </p:nvSpPr>
        <p:spPr>
          <a:xfrm>
            <a:off x="1460757" y="956445"/>
            <a:ext cx="92704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>
                <a:solidFill>
                  <a:schemeClr val="bg1"/>
                </a:solidFill>
              </a:rPr>
              <a:t>第</a:t>
            </a:r>
            <a:r>
              <a:rPr kumimoji="1" lang="en-US" altLang="ja-JP" sz="4000" b="1" dirty="0">
                <a:solidFill>
                  <a:schemeClr val="bg1"/>
                </a:solidFill>
              </a:rPr>
              <a:t>33</a:t>
            </a:r>
            <a:r>
              <a:rPr kumimoji="1" lang="ja-JP" altLang="en-US" sz="4000" b="1">
                <a:solidFill>
                  <a:schemeClr val="bg1"/>
                </a:solidFill>
              </a:rPr>
              <a:t>回</a:t>
            </a:r>
            <a:r>
              <a:rPr kumimoji="1" lang="en-US" altLang="ja-JP" sz="4000" b="1" dirty="0">
                <a:solidFill>
                  <a:schemeClr val="bg1"/>
                </a:solidFill>
              </a:rPr>
              <a:t> </a:t>
            </a:r>
            <a:r>
              <a:rPr kumimoji="1" lang="ja-JP" altLang="en-US" sz="4000" b="1">
                <a:solidFill>
                  <a:schemeClr val="bg1"/>
                </a:solidFill>
              </a:rPr>
              <a:t>日本形成外科学会</a:t>
            </a:r>
            <a:r>
              <a:rPr kumimoji="1" lang="en-US" altLang="ja-JP" sz="4000" b="1" dirty="0">
                <a:solidFill>
                  <a:schemeClr val="bg1"/>
                </a:solidFill>
              </a:rPr>
              <a:t> </a:t>
            </a:r>
            <a:r>
              <a:rPr kumimoji="1" lang="ja-JP" altLang="en-US" sz="4000" b="1">
                <a:solidFill>
                  <a:schemeClr val="bg1"/>
                </a:solidFill>
              </a:rPr>
              <a:t>基礎学術集会</a:t>
            </a:r>
            <a:endParaRPr kumimoji="1" lang="en-US" altLang="ja-JP" sz="40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4000" b="1">
                <a:solidFill>
                  <a:schemeClr val="bg1"/>
                </a:solidFill>
              </a:rPr>
              <a:t>利益相反　開示 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106F3A6-DFC2-9CD9-BB0C-8CDAA13C54C6}"/>
              </a:ext>
            </a:extLst>
          </p:cNvPr>
          <p:cNvSpPr txBox="1"/>
          <p:nvPr/>
        </p:nvSpPr>
        <p:spPr>
          <a:xfrm>
            <a:off x="4721265" y="2387606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>
                <a:solidFill>
                  <a:srgbClr val="FFFF00"/>
                </a:solidFill>
              </a:rPr>
              <a:t>所属・氏名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2A2963-4B0E-DBD1-0859-D17DD49982B9}"/>
              </a:ext>
            </a:extLst>
          </p:cNvPr>
          <p:cNvSpPr txBox="1"/>
          <p:nvPr/>
        </p:nvSpPr>
        <p:spPr>
          <a:xfrm>
            <a:off x="11111255" y="41945"/>
            <a:ext cx="1080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rgbClr val="7030A0"/>
                </a:solidFill>
                <a:latin typeface="Helvetica" pitchFamily="2" charset="0"/>
              </a:rPr>
              <a:t>(</a:t>
            </a:r>
            <a:r>
              <a:rPr kumimoji="1" lang="ja-JP" altLang="en-US" sz="2000" b="1">
                <a:solidFill>
                  <a:srgbClr val="7030A0"/>
                </a:solidFill>
                <a:latin typeface="Helvetica" pitchFamily="2" charset="0"/>
              </a:rPr>
              <a:t>様式</a:t>
            </a:r>
            <a:r>
              <a:rPr kumimoji="1" lang="en-US" altLang="ja-JP" sz="2000" b="1" dirty="0">
                <a:solidFill>
                  <a:srgbClr val="7030A0"/>
                </a:solidFill>
                <a:latin typeface="Helvetica" pitchFamily="2" charset="0"/>
              </a:rPr>
              <a:t> 2)</a:t>
            </a:r>
            <a:endParaRPr kumimoji="1" lang="ja-JP" altLang="en-US" sz="2000" b="1">
              <a:solidFill>
                <a:srgbClr val="7030A0"/>
              </a:solidFill>
              <a:latin typeface="Helvetica" pitchFamily="2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467C14-CA90-8F93-EDC9-5582C8B3D6D2}"/>
              </a:ext>
            </a:extLst>
          </p:cNvPr>
          <p:cNvSpPr txBox="1"/>
          <p:nvPr/>
        </p:nvSpPr>
        <p:spPr>
          <a:xfrm>
            <a:off x="1093257" y="3429000"/>
            <a:ext cx="104052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>
                <a:solidFill>
                  <a:srgbClr val="002060"/>
                </a:solidFill>
                <a:ea typeface="MS PGothic" panose="020B0600070205080204" pitchFamily="34" charset="-128"/>
              </a:rPr>
              <a:t>演題発表に関連し、開示すべき利益相反関係にある企業などとして、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AAB9CE8-D99B-D984-0DC4-1B02AB1EE83D}"/>
              </a:ext>
            </a:extLst>
          </p:cNvPr>
          <p:cNvSpPr txBox="1"/>
          <p:nvPr/>
        </p:nvSpPr>
        <p:spPr>
          <a:xfrm>
            <a:off x="1093257" y="4506218"/>
            <a:ext cx="104052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solidFill>
                  <a:srgbClr val="002060"/>
                </a:solidFill>
                <a:ea typeface="MS PGothic" panose="020B0600070205080204" pitchFamily="34" charset="-128"/>
              </a:rPr>
              <a:t>４．講演料：　　　　　　　　　　　</a:t>
            </a:r>
            <a:r>
              <a:rPr lang="en-US" altLang="ja-JP" sz="3200" b="1" dirty="0">
                <a:solidFill>
                  <a:srgbClr val="002060"/>
                </a:solidFill>
                <a:ea typeface="MS PGothic" panose="020B0600070205080204" pitchFamily="34" charset="-128"/>
              </a:rPr>
              <a:t>  </a:t>
            </a:r>
            <a:r>
              <a:rPr lang="ja-JP" altLang="en-US" sz="3200" b="1">
                <a:solidFill>
                  <a:srgbClr val="002060"/>
                </a:solidFill>
                <a:ea typeface="MS PGothic" panose="020B0600070205080204" pitchFamily="34" charset="-128"/>
              </a:rPr>
              <a:t>〇〇社</a:t>
            </a:r>
            <a:endParaRPr lang="en-US" altLang="ja-JP" sz="3200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r>
              <a:rPr lang="ja-JP" altLang="en-US" sz="3200" b="1">
                <a:solidFill>
                  <a:srgbClr val="002060"/>
                </a:solidFill>
                <a:ea typeface="MS PGothic" panose="020B0600070205080204" pitchFamily="34" charset="-128"/>
              </a:rPr>
              <a:t>６．受託研究・共同研究費：　</a:t>
            </a:r>
            <a:r>
              <a:rPr lang="en-US" altLang="ja-JP" sz="3200" b="1" dirty="0">
                <a:solidFill>
                  <a:srgbClr val="002060"/>
                </a:solidFill>
                <a:ea typeface="MS PGothic" panose="020B0600070205080204" pitchFamily="34" charset="-128"/>
              </a:rPr>
              <a:t>  </a:t>
            </a:r>
            <a:r>
              <a:rPr lang="ja-JP" altLang="en-US" sz="3200" b="1">
                <a:solidFill>
                  <a:srgbClr val="002060"/>
                </a:solidFill>
                <a:ea typeface="MS PGothic" panose="020B0600070205080204" pitchFamily="34" charset="-128"/>
              </a:rPr>
              <a:t>〇〇製薬</a:t>
            </a:r>
            <a:endParaRPr lang="en-US" altLang="ja-JP" sz="3200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r>
              <a:rPr lang="ja-JP" altLang="en-US" sz="3200" b="1">
                <a:solidFill>
                  <a:srgbClr val="002060"/>
                </a:solidFill>
                <a:ea typeface="MS PGothic" panose="020B0600070205080204" pitchFamily="34" charset="-128"/>
              </a:rPr>
              <a:t>７．寄附講座所属：　　　　　　　あり（〇〇社）</a:t>
            </a:r>
            <a:endParaRPr lang="en-US" altLang="ja-JP" sz="3200" b="1" dirty="0">
              <a:solidFill>
                <a:srgbClr val="002060"/>
              </a:solidFill>
              <a:ea typeface="MS PGothic" panose="020B0600070205080204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3FCEC18-9B63-274E-5FCF-034587694510}"/>
              </a:ext>
            </a:extLst>
          </p:cNvPr>
          <p:cNvSpPr txBox="1"/>
          <p:nvPr/>
        </p:nvSpPr>
        <p:spPr>
          <a:xfrm>
            <a:off x="1272922" y="6215890"/>
            <a:ext cx="6468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rgbClr val="7030A0"/>
                </a:solidFill>
                <a:latin typeface="Helvetica" pitchFamily="2" charset="0"/>
              </a:rPr>
              <a:t>（↑開示すべき内容がある項目のみご記載ください。）</a:t>
            </a:r>
          </a:p>
        </p:txBody>
      </p:sp>
    </p:spTree>
    <p:extLst>
      <p:ext uri="{BB962C8B-B14F-4D97-AF65-F5344CB8AC3E}">
        <p14:creationId xmlns:p14="http://schemas.microsoft.com/office/powerpoint/2010/main" val="3690868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115</Words>
  <Application>Microsoft Macintosh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MS PGothic</vt:lpstr>
      <vt:lpstr>游ゴシック</vt:lpstr>
      <vt:lpstr>游ゴシック Light</vt:lpstr>
      <vt:lpstr>Arial</vt:lpstr>
      <vt:lpstr>Helvetica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Natsumi Saito</dc:creator>
  <cp:lastModifiedBy>Natsumi Saito</cp:lastModifiedBy>
  <cp:revision>2</cp:revision>
  <dcterms:created xsi:type="dcterms:W3CDTF">2024-08-02T08:15:18Z</dcterms:created>
  <dcterms:modified xsi:type="dcterms:W3CDTF">2024-08-02T08:44:02Z</dcterms:modified>
</cp:coreProperties>
</file>